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23"/>
  </p:notesMasterIdLst>
  <p:sldIdLst>
    <p:sldId id="393" r:id="rId3"/>
    <p:sldId id="376" r:id="rId4"/>
    <p:sldId id="331" r:id="rId5"/>
    <p:sldId id="381" r:id="rId6"/>
    <p:sldId id="382" r:id="rId7"/>
    <p:sldId id="384" r:id="rId8"/>
    <p:sldId id="359" r:id="rId9"/>
    <p:sldId id="385" r:id="rId10"/>
    <p:sldId id="387" r:id="rId11"/>
    <p:sldId id="388" r:id="rId12"/>
    <p:sldId id="389" r:id="rId13"/>
    <p:sldId id="390" r:id="rId14"/>
    <p:sldId id="391" r:id="rId15"/>
    <p:sldId id="392" r:id="rId16"/>
    <p:sldId id="377" r:id="rId17"/>
    <p:sldId id="365" r:id="rId18"/>
    <p:sldId id="375" r:id="rId19"/>
    <p:sldId id="361" r:id="rId20"/>
    <p:sldId id="380" r:id="rId21"/>
    <p:sldId id="39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08408-89D4-4C86-A5DE-5B64E7487CEC}" type="datetimeFigureOut">
              <a:rPr lang="en-MY" smtClean="0"/>
              <a:pPr/>
              <a:t>16/11/2018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4F6D0-1ED1-4E38-8AB9-F8C0977837C6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42170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29432-5576-40C3-8B1B-5309427AD5DB}" type="datetime1">
              <a:rPr lang="en-MY" smtClean="0"/>
              <a:t>16/11/2018</a:t>
            </a:fld>
            <a:endParaRPr lang="en-MY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39FD-1C8E-4A13-A330-33CA1083E6E7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DD71-3DE4-4E42-BFEA-969B01B7B9B9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5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20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916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0462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751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2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2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910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1716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4667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3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209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A09E-B43D-4A17-B384-45485B977F73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indent="-283464" defTabSz="457200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8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7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9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25964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2927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44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5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314C-184A-4735-BE73-CD3DE8A55A98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D98F-2F52-47F5-91CE-2A0371788A0B}" type="datetime1">
              <a:rPr lang="en-MY" smtClean="0"/>
              <a:t>16/11/2018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21F1-7F01-43BD-9D1D-41460156A776}" type="datetime1">
              <a:rPr lang="en-MY" smtClean="0"/>
              <a:t>16/11/2018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8EB4-BC38-4FEA-82F2-512FAFD20413}" type="datetime1">
              <a:rPr lang="en-MY" smtClean="0"/>
              <a:t>16/11/2018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D52D2-FCA4-4B3C-B44D-0D07E7C144B0}" type="datetime1">
              <a:rPr lang="en-MY" smtClean="0"/>
              <a:t>16/11/2018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65874-48D7-4E48-913A-C78017770E11}" type="datetime1">
              <a:rPr lang="en-MY" smtClean="0"/>
              <a:t>16/11/2018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C6669-52CB-4F01-8ECC-F79CA42F52FF}" type="datetime1">
              <a:rPr lang="en-MY" smtClean="0"/>
              <a:t>16/11/2018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B8A5505-B78B-4F50-9D29-C515C8A20EBD}" type="datetime1">
              <a:rPr lang="en-MY" smtClean="0"/>
              <a:t>16/11/2018</a:t>
            </a:fld>
            <a:endParaRPr lang="en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MY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5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8" y="21106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3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6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2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defTabSz="457200"/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457200"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423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4"/>
            <a:ext cx="6400800" cy="341947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4F271C">
                    <a:satMod val="130000"/>
                  </a:srgbClr>
                </a:solidFill>
                <a:effectLst/>
                <a:latin typeface="Castellar" panose="020A0402060406010301" pitchFamily="18" charset="0"/>
              </a:rPr>
              <a:t>CASE DISCUSSION 3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sz="2200" dirty="0">
                <a:effectLst/>
              </a:rPr>
              <a:t>by</a:t>
            </a:r>
            <a:br>
              <a:rPr lang="en-US" sz="2200" dirty="0">
                <a:effectLst/>
              </a:rPr>
            </a:br>
            <a:r>
              <a:rPr lang="en-US" sz="2200" dirty="0">
                <a:effectLst/>
              </a:rPr>
              <a:t/>
            </a:r>
            <a:br>
              <a:rPr lang="en-US" sz="2200" dirty="0">
                <a:effectLst/>
              </a:rPr>
            </a:br>
            <a:r>
              <a:rPr lang="en-US" sz="2200" dirty="0"/>
              <a:t>DR. SALAHUDIN BAHAROM</a:t>
            </a:r>
            <a:br>
              <a:rPr lang="en-US" sz="2200" dirty="0"/>
            </a:br>
            <a:r>
              <a:rPr lang="en-US" sz="2200" dirty="0"/>
              <a:t>CONSULTANT COLORECTAL SURGEON</a:t>
            </a:r>
            <a:endParaRPr lang="en-MY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sz="3600" b="1" cap="all" dirty="0">
              <a:solidFill>
                <a:srgbClr val="4F271C">
                  <a:satMod val="130000"/>
                </a:srgbClr>
              </a:solidFill>
              <a:latin typeface="Castellar" panose="020A0402060406010301" pitchFamily="18" charset="0"/>
              <a:ea typeface="+mj-ea"/>
              <a:cs typeface="+mj-cs"/>
            </a:endParaRPr>
          </a:p>
          <a:p>
            <a:pPr lvl="0">
              <a:buClr>
                <a:srgbClr val="3891A7"/>
              </a:buClr>
            </a:pPr>
            <a:r>
              <a:rPr lang="en-US" sz="3600" b="1" cap="all" dirty="0">
                <a:solidFill>
                  <a:srgbClr val="4F271C">
                    <a:satMod val="130000"/>
                  </a:srgbClr>
                </a:solidFill>
                <a:ea typeface="+mj-ea"/>
                <a:cs typeface="+mj-cs"/>
              </a:rPr>
              <a:t/>
            </a:r>
            <a:br>
              <a:rPr lang="en-US" sz="3600" b="1" cap="all" dirty="0">
                <a:solidFill>
                  <a:srgbClr val="4F271C">
                    <a:satMod val="130000"/>
                  </a:srgbClr>
                </a:solidFill>
                <a:ea typeface="+mj-ea"/>
                <a:cs typeface="+mj-cs"/>
              </a:rPr>
            </a:br>
            <a:r>
              <a:rPr lang="en-MY" sz="8000" b="1" dirty="0">
                <a:solidFill>
                  <a:srgbClr val="4F271C">
                    <a:shade val="30000"/>
                    <a:satMod val="150000"/>
                  </a:srgbClr>
                </a:solidFill>
              </a:rPr>
              <a:t>Training Module </a:t>
            </a:r>
          </a:p>
          <a:p>
            <a:pPr lvl="0">
              <a:buClr>
                <a:srgbClr val="3891A7"/>
              </a:buClr>
            </a:pPr>
            <a:r>
              <a:rPr lang="en-MY" sz="8000" b="1" dirty="0">
                <a:solidFill>
                  <a:srgbClr val="4F271C">
                    <a:shade val="30000"/>
                    <a:satMod val="150000"/>
                  </a:srgbClr>
                </a:solidFill>
              </a:rPr>
              <a:t>CPG Management of Colorectal Carcinoma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5B0779-313C-4B40-9850-7FA9805A1221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  <a:satMod val="200000"/>
                  </a:srgbClr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  <a:satMod val="200000"/>
                </a:srgbClr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6" name="Picture 2" descr="C:\Users\Chin Eu\Downloads\image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8" y="3058885"/>
            <a:ext cx="2088231" cy="325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14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E85788A-6BB1-437E-BCF8-792C57C12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1447800"/>
            <a:ext cx="7498080" cy="1143000"/>
          </a:xfrm>
        </p:spPr>
        <p:txBody>
          <a:bodyPr>
            <a:normAutofit/>
          </a:bodyPr>
          <a:lstStyle/>
          <a:p>
            <a:r>
              <a:rPr lang="en-MY" sz="2800" b="1" dirty="0">
                <a:solidFill>
                  <a:srgbClr val="FF0000"/>
                </a:solidFill>
              </a:rPr>
              <a:t>Q3</a:t>
            </a:r>
            <a:r>
              <a:rPr lang="en-MY" sz="2800" b="1" dirty="0" smtClean="0">
                <a:solidFill>
                  <a:srgbClr val="FF0000"/>
                </a:solidFill>
              </a:rPr>
              <a:t>.  What </a:t>
            </a:r>
            <a:r>
              <a:rPr lang="en-MY" sz="2800" b="1" dirty="0">
                <a:solidFill>
                  <a:srgbClr val="FF0000"/>
                </a:solidFill>
              </a:rPr>
              <a:t>are the principles of surgery for this patient?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DDC676D-4278-427D-B7F3-1D4FC82FF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32443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Answer 3</a:t>
            </a:r>
            <a:endParaRPr lang="en-MY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>
            <a:normAutofit/>
          </a:bodyPr>
          <a:lstStyle/>
          <a:p>
            <a:r>
              <a:rPr lang="en-MY" sz="2800" dirty="0"/>
              <a:t>Open/laparoscopic surgery</a:t>
            </a:r>
          </a:p>
          <a:p>
            <a:r>
              <a:rPr lang="en-MY" sz="2800" dirty="0"/>
              <a:t>Total </a:t>
            </a:r>
            <a:r>
              <a:rPr lang="en-MY" sz="2800" dirty="0" err="1"/>
              <a:t>mesorectal</a:t>
            </a:r>
            <a:r>
              <a:rPr lang="en-MY" sz="2800" dirty="0"/>
              <a:t> excision </a:t>
            </a:r>
            <a:endParaRPr lang="en-MY" sz="2800" dirty="0" smtClean="0"/>
          </a:p>
          <a:p>
            <a:pPr marL="82296" indent="0">
              <a:buNone/>
            </a:pPr>
            <a:endParaRPr lang="en-MY" sz="2800" dirty="0"/>
          </a:p>
          <a:p>
            <a:pPr marL="82296" indent="0">
              <a:buNone/>
            </a:pPr>
            <a:r>
              <a:rPr lang="en-MY" sz="2400" dirty="0" smtClean="0"/>
              <a:t>*Surgery </a:t>
            </a:r>
            <a:r>
              <a:rPr lang="en-MY" sz="2400" dirty="0"/>
              <a:t>should be performed by a credentialed surgeon</a:t>
            </a:r>
          </a:p>
          <a:p>
            <a:pPr marL="82296" indent="0">
              <a:buNone/>
            </a:pPr>
            <a:endParaRPr lang="en-MY" sz="2800" dirty="0"/>
          </a:p>
          <a:p>
            <a:pPr marL="82296" indent="0">
              <a:buNone/>
            </a:pPr>
            <a:endParaRPr lang="en-MY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11</a:t>
            </a:fld>
            <a:endParaRPr lang="en-MY"/>
          </a:p>
        </p:txBody>
      </p:sp>
      <p:pic>
        <p:nvPicPr>
          <p:cNvPr id="6" name="Picture 3">
            <a:extLst>
              <a:ext uri="{FF2B5EF4-FFF2-40B4-BE49-F238E27FC236}">
                <a16:creationId xmlns="" xmlns:a16="http://schemas.microsoft.com/office/drawing/2014/main" id="{6AA3F0ED-D601-46D1-8113-054D8254A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009" y="3886200"/>
            <a:ext cx="7251192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1298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E85788A-6BB1-437E-BCF8-792C57C12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1447800"/>
            <a:ext cx="7498080" cy="1143000"/>
          </a:xfrm>
        </p:spPr>
        <p:txBody>
          <a:bodyPr>
            <a:noAutofit/>
          </a:bodyPr>
          <a:lstStyle/>
          <a:p>
            <a:r>
              <a:rPr lang="en-MY" sz="2600" b="1" dirty="0">
                <a:solidFill>
                  <a:srgbClr val="FF0000"/>
                </a:solidFill>
              </a:rPr>
              <a:t>Q4</a:t>
            </a:r>
            <a:r>
              <a:rPr lang="en-MY" sz="2600" b="1" dirty="0" smtClean="0">
                <a:solidFill>
                  <a:srgbClr val="FF0000"/>
                </a:solidFill>
              </a:rPr>
              <a:t>. How </a:t>
            </a:r>
            <a:r>
              <a:rPr lang="en-MY" sz="2600" b="1" dirty="0">
                <a:solidFill>
                  <a:srgbClr val="FF0000"/>
                </a:solidFill>
              </a:rPr>
              <a:t>to orientate the resected specimen before sending to the histopathology lab?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DDC676D-4278-427D-B7F3-1D4FC82FF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13346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Answer 4</a:t>
            </a:r>
            <a:endParaRPr lang="en-MY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Orientation </a:t>
            </a:r>
            <a:r>
              <a:rPr lang="en-US" sz="2800" dirty="0"/>
              <a:t>should be done by tagging the resected specimens to indicate the proximal or distal ends</a:t>
            </a:r>
            <a:endParaRPr lang="en-MY" sz="2800" dirty="0"/>
          </a:p>
          <a:p>
            <a:pPr algn="just"/>
            <a:endParaRPr lang="en-MY" sz="2800" dirty="0"/>
          </a:p>
          <a:p>
            <a:pPr marL="82296" indent="0" algn="just">
              <a:buNone/>
            </a:pPr>
            <a:endParaRPr lang="en-US" sz="2800" dirty="0" smtClean="0"/>
          </a:p>
          <a:p>
            <a:pPr marL="82296" indent="0">
              <a:buNone/>
            </a:pPr>
            <a:endParaRPr lang="en-MY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751286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E85788A-6BB1-437E-BCF8-792C57C12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1447800"/>
            <a:ext cx="7498080" cy="1143000"/>
          </a:xfrm>
        </p:spPr>
        <p:txBody>
          <a:bodyPr>
            <a:normAutofit/>
          </a:bodyPr>
          <a:lstStyle/>
          <a:p>
            <a:r>
              <a:rPr lang="en-MY" sz="2800" b="1" dirty="0">
                <a:solidFill>
                  <a:srgbClr val="FF0000"/>
                </a:solidFill>
              </a:rPr>
              <a:t>Q5</a:t>
            </a:r>
            <a:r>
              <a:rPr lang="en-MY" sz="2800" b="1" dirty="0" smtClean="0">
                <a:solidFill>
                  <a:srgbClr val="FF0000"/>
                </a:solidFill>
              </a:rPr>
              <a:t>. How </a:t>
            </a:r>
            <a:r>
              <a:rPr lang="en-MY" sz="2800" b="1" dirty="0">
                <a:solidFill>
                  <a:srgbClr val="FF0000"/>
                </a:solidFill>
              </a:rPr>
              <a:t>should the resected specimen be reported?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DDC676D-4278-427D-B7F3-1D4FC82FF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19128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rmAutofit/>
          </a:bodyPr>
          <a:lstStyle/>
          <a:p>
            <a:r>
              <a:rPr lang="en-MY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Answer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05000"/>
            <a:ext cx="7403592" cy="4800600"/>
          </a:xfrm>
        </p:spPr>
        <p:txBody>
          <a:bodyPr>
            <a:normAutofit/>
          </a:bodyPr>
          <a:lstStyle/>
          <a:p>
            <a:pPr algn="just"/>
            <a:r>
              <a:rPr lang="en-MY" sz="2800" dirty="0"/>
              <a:t>Histopathology reporting should use standardised proforma which includes the essential macroscopic and microscopic data items (refer to </a:t>
            </a:r>
            <a:r>
              <a:rPr lang="en-MY" sz="2800" b="1" dirty="0"/>
              <a:t>Appendix 5</a:t>
            </a:r>
            <a:r>
              <a:rPr lang="en-MY" sz="2800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25785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16</a:t>
            </a:fld>
            <a:endParaRPr lang="en-MY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643" y="168965"/>
            <a:ext cx="5772150" cy="6440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9970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17</a:t>
            </a:fld>
            <a:endParaRPr lang="en-MY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76200"/>
            <a:ext cx="577215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4013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18</a:t>
            </a:fld>
            <a:endParaRPr lang="en-MY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76200"/>
            <a:ext cx="58674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52275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19</a:t>
            </a:fld>
            <a:endParaRPr lang="en-MY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57200"/>
            <a:ext cx="44196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: Rounded Corners 1">
            <a:extLst>
              <a:ext uri="{FF2B5EF4-FFF2-40B4-BE49-F238E27FC236}">
                <a16:creationId xmlns="" xmlns:a16="http://schemas.microsoft.com/office/drawing/2014/main" id="{C34EF53E-1A70-443B-B6EB-6E7508911C72}"/>
              </a:ext>
            </a:extLst>
          </p:cNvPr>
          <p:cNvSpPr/>
          <p:nvPr/>
        </p:nvSpPr>
        <p:spPr>
          <a:xfrm>
            <a:off x="4800600" y="1828800"/>
            <a:ext cx="1219200" cy="1600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5046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C7A682-D381-4B31-BF4B-B0FC8652F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7322701-C4DC-4315-B084-951C244F3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MY" sz="2800" dirty="0"/>
              <a:t>The 60-year-old man with adenocarcinoma of lower rectum has been given neoadjuvant CCRT 45 </a:t>
            </a:r>
            <a:r>
              <a:rPr lang="en-MY" sz="2800" dirty="0" err="1"/>
              <a:t>Gy</a:t>
            </a:r>
            <a:r>
              <a:rPr lang="en-MY" sz="2800" dirty="0"/>
              <a:t>/25 fractions/5 weeks concurrent with oral </a:t>
            </a:r>
            <a:r>
              <a:rPr lang="en-MY" sz="2800" dirty="0" err="1" smtClean="0"/>
              <a:t>capecitabine</a:t>
            </a:r>
            <a:r>
              <a:rPr lang="en-MY" sz="2800" dirty="0" smtClean="0"/>
              <a:t> </a:t>
            </a:r>
            <a:r>
              <a:rPr lang="en-MY" sz="2800" dirty="0"/>
              <a:t>(</a:t>
            </a:r>
            <a:r>
              <a:rPr lang="en-MY" sz="2800" dirty="0" err="1"/>
              <a:t>Xeloda</a:t>
            </a:r>
            <a:r>
              <a:rPr lang="en-MY" sz="2800" dirty="0"/>
              <a:t>).</a:t>
            </a:r>
          </a:p>
          <a:p>
            <a:pPr marL="82296" indent="0">
              <a:buNone/>
            </a:pP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73E1A81-8082-4A53-9BFB-83D8AE728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278317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5B0779-313C-4B40-9850-7FA9805A1221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  <a:satMod val="200000"/>
                  </a:srgbClr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  <a:satMod val="200000"/>
                </a:srgbClr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6" name="Picture 2" descr="C:\Users\Chin Eu\Downloads\image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8" y="3058885"/>
            <a:ext cx="2088231" cy="325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="" xmlns:a16="http://schemas.microsoft.com/office/drawing/2014/main" id="{EFBA6F08-CA02-4BA0-A9D7-722F601EA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8100" y="2600325"/>
            <a:ext cx="6400800" cy="2286000"/>
          </a:xfrm>
        </p:spPr>
        <p:txBody>
          <a:bodyPr/>
          <a:lstStyle/>
          <a:p>
            <a:r>
              <a:rPr lang="en-MY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217480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dirty="0"/>
              <a:t>Scenario (cont.)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30362"/>
            <a:ext cx="7403592" cy="4800600"/>
          </a:xfrm>
        </p:spPr>
        <p:txBody>
          <a:bodyPr>
            <a:normAutofit/>
          </a:bodyPr>
          <a:lstStyle/>
          <a:p>
            <a:pPr algn="just"/>
            <a:r>
              <a:rPr lang="en-MY" sz="2800" dirty="0"/>
              <a:t>Repeat MRI pelvis after 4 weeks shows reduction in size of rectal mass (from 8 to 5.5 cm) and nodes. Thus patient shows partial response to neoadjuvant treatment.</a:t>
            </a:r>
          </a:p>
          <a:p>
            <a:pPr marL="82296" indent="0">
              <a:buNone/>
            </a:pPr>
            <a:endParaRPr lang="en-MY" dirty="0"/>
          </a:p>
          <a:p>
            <a:pPr marL="82296" indent="0">
              <a:buNone/>
            </a:pPr>
            <a:endParaRPr lang="en-MY" dirty="0"/>
          </a:p>
          <a:p>
            <a:pPr marL="82296" indent="0">
              <a:buNone/>
            </a:pPr>
            <a:endParaRPr lang="en-MY" dirty="0"/>
          </a:p>
          <a:p>
            <a:pPr marL="82296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87030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24D112-6194-4DC5-A9A5-A193B7183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4701" y="1295400"/>
            <a:ext cx="3523488" cy="1143000"/>
          </a:xfrm>
        </p:spPr>
        <p:txBody>
          <a:bodyPr>
            <a:normAutofit fontScale="90000"/>
          </a:bodyPr>
          <a:lstStyle/>
          <a:p>
            <a:r>
              <a:rPr lang="en-MY" dirty="0"/>
              <a:t>Repeat MRI after CCRT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95C2D0F-9CB4-49E7-8196-6EF37AC63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4</a:t>
            </a:fld>
            <a:endParaRPr lang="en-MY"/>
          </a:p>
        </p:txBody>
      </p:sp>
      <p:pic>
        <p:nvPicPr>
          <p:cNvPr id="5" name="Picture 2" descr="C:\Users\jxerliananiza\Desktop\chen\MRI 19.9.2017\FILE1.jpg">
            <a:extLst>
              <a:ext uri="{FF2B5EF4-FFF2-40B4-BE49-F238E27FC236}">
                <a16:creationId xmlns="" xmlns:a16="http://schemas.microsoft.com/office/drawing/2014/main" id="{B0CE1B85-E931-4DE9-A432-8E011865BD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6" t="7692" r="22990" b="3420"/>
          <a:stretch/>
        </p:blipFill>
        <p:spPr bwMode="auto">
          <a:xfrm>
            <a:off x="4391526" y="2743199"/>
            <a:ext cx="4450722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xerliananiza\Desktop\chen\MRI 1.6.2017\FILE7.jpg">
            <a:extLst>
              <a:ext uri="{FF2B5EF4-FFF2-40B4-BE49-F238E27FC236}">
                <a16:creationId xmlns="" xmlns:a16="http://schemas.microsoft.com/office/drawing/2014/main" id="{F557C0CE-D1C0-48BE-B1EF-48FC6175FF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3" t="4254" r="22608" b="17325"/>
          <a:stretch/>
        </p:blipFill>
        <p:spPr bwMode="auto">
          <a:xfrm>
            <a:off x="3047" y="1524000"/>
            <a:ext cx="41148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="" xmlns:a16="http://schemas.microsoft.com/office/drawing/2014/main" id="{C08EFC98-AACF-41D0-9453-5D9FF8306E45}"/>
              </a:ext>
            </a:extLst>
          </p:cNvPr>
          <p:cNvSpPr txBox="1">
            <a:spLocks/>
          </p:cNvSpPr>
          <p:nvPr/>
        </p:nvSpPr>
        <p:spPr>
          <a:xfrm>
            <a:off x="1219200" y="381000"/>
            <a:ext cx="3523488" cy="11430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MY" dirty="0"/>
              <a:t>MRI prior to CCRT</a:t>
            </a:r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D041A944-13CC-42FE-85B0-CB3FA7B09E88}"/>
              </a:ext>
            </a:extLst>
          </p:cNvPr>
          <p:cNvSpPr txBox="1">
            <a:spLocks/>
          </p:cNvSpPr>
          <p:nvPr/>
        </p:nvSpPr>
        <p:spPr>
          <a:xfrm>
            <a:off x="1142999" y="5138486"/>
            <a:ext cx="2819401" cy="1186114"/>
          </a:xfrm>
          <a:prstGeom prst="rect">
            <a:avLst/>
          </a:prstGeom>
        </p:spPr>
        <p:txBody>
          <a:bodyPr anchor="ctr"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MY" dirty="0"/>
              <a:t>Reduced tumour size and </a:t>
            </a:r>
            <a:r>
              <a:rPr lang="en-MY" dirty="0" err="1"/>
              <a:t>mesorectal</a:t>
            </a:r>
            <a:r>
              <a:rPr lang="en-MY" dirty="0"/>
              <a:t> nodes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="" xmlns:a16="http://schemas.microsoft.com/office/drawing/2014/main" id="{FDF737D0-8790-4795-ABA2-835923F4821F}"/>
              </a:ext>
            </a:extLst>
          </p:cNvPr>
          <p:cNvSpPr/>
          <p:nvPr/>
        </p:nvSpPr>
        <p:spPr>
          <a:xfrm rot="1885537">
            <a:off x="1946147" y="3146251"/>
            <a:ext cx="228600" cy="4572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1" name="Arrow: Down 10">
            <a:extLst>
              <a:ext uri="{FF2B5EF4-FFF2-40B4-BE49-F238E27FC236}">
                <a16:creationId xmlns="" xmlns:a16="http://schemas.microsoft.com/office/drawing/2014/main" id="{C45FF573-6B3E-4AE1-895A-B93681A207C8}"/>
              </a:ext>
            </a:extLst>
          </p:cNvPr>
          <p:cNvSpPr/>
          <p:nvPr/>
        </p:nvSpPr>
        <p:spPr>
          <a:xfrm rot="1885537">
            <a:off x="6579425" y="4698336"/>
            <a:ext cx="228600" cy="4572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53552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6FF46F8-9C82-418E-8FF4-8561811F2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5</a:t>
            </a:fld>
            <a:endParaRPr lang="en-MY"/>
          </a:p>
        </p:txBody>
      </p:sp>
      <p:pic>
        <p:nvPicPr>
          <p:cNvPr id="5" name="Picture 2" descr="C:\Users\jxerliananiza\Desktop\chen\MRI 19.9.2017\FILE2.jpg">
            <a:extLst>
              <a:ext uri="{FF2B5EF4-FFF2-40B4-BE49-F238E27FC236}">
                <a16:creationId xmlns="" xmlns:a16="http://schemas.microsoft.com/office/drawing/2014/main" id="{92102DC1-EAF5-4CC5-859A-FE8937AAA1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3" t="9829" r="22794" b="3419"/>
          <a:stretch/>
        </p:blipFill>
        <p:spPr bwMode="auto">
          <a:xfrm>
            <a:off x="4724400" y="2290010"/>
            <a:ext cx="3909301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xerliananiza\Desktop\chen\MRI 1.6.2017\FILE6.jpg">
            <a:extLst>
              <a:ext uri="{FF2B5EF4-FFF2-40B4-BE49-F238E27FC236}">
                <a16:creationId xmlns="" xmlns:a16="http://schemas.microsoft.com/office/drawing/2014/main" id="{08102D10-6D8F-4DBF-A9B0-091B32C718C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6" t="7513" r="22791" b="17273"/>
          <a:stretch/>
        </p:blipFill>
        <p:spPr bwMode="auto">
          <a:xfrm>
            <a:off x="152441" y="2286000"/>
            <a:ext cx="403856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="" xmlns:a16="http://schemas.microsoft.com/office/drawing/2014/main" id="{36697EF1-2847-4010-9485-88B59FD4F171}"/>
              </a:ext>
            </a:extLst>
          </p:cNvPr>
          <p:cNvSpPr txBox="1">
            <a:spLocks/>
          </p:cNvSpPr>
          <p:nvPr/>
        </p:nvSpPr>
        <p:spPr>
          <a:xfrm>
            <a:off x="978607" y="806116"/>
            <a:ext cx="3523488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MY" sz="3200" b="1" dirty="0"/>
              <a:t>MRI prior to CCRT</a:t>
            </a:r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3DEDBC88-2C02-4703-989A-2E1D81A7D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0213" y="762000"/>
            <a:ext cx="3523488" cy="1143000"/>
          </a:xfrm>
        </p:spPr>
        <p:txBody>
          <a:bodyPr>
            <a:normAutofit/>
          </a:bodyPr>
          <a:lstStyle/>
          <a:p>
            <a:r>
              <a:rPr lang="en-MY" sz="3200" b="1" dirty="0"/>
              <a:t>Repeat MRI after CCRT</a:t>
            </a:r>
          </a:p>
        </p:txBody>
      </p:sp>
      <p:sp>
        <p:nvSpPr>
          <p:cNvPr id="9" name="Title 1">
            <a:extLst>
              <a:ext uri="{FF2B5EF4-FFF2-40B4-BE49-F238E27FC236}">
                <a16:creationId xmlns="" xmlns:a16="http://schemas.microsoft.com/office/drawing/2014/main" id="{EFD2A5B0-408D-48DC-B437-8201B6BF0D9A}"/>
              </a:ext>
            </a:extLst>
          </p:cNvPr>
          <p:cNvSpPr txBox="1">
            <a:spLocks/>
          </p:cNvSpPr>
          <p:nvPr/>
        </p:nvSpPr>
        <p:spPr>
          <a:xfrm>
            <a:off x="4572000" y="5674895"/>
            <a:ext cx="4061701" cy="926421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MY" sz="2800" dirty="0"/>
              <a:t>Reduced size of </a:t>
            </a:r>
            <a:r>
              <a:rPr lang="en-MY" sz="2800" dirty="0" err="1"/>
              <a:t>mesorectal</a:t>
            </a:r>
            <a:r>
              <a:rPr lang="en-MY" sz="2800" dirty="0"/>
              <a:t> node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="" xmlns:a16="http://schemas.microsoft.com/office/drawing/2014/main" id="{A5AE82D2-CFC7-41D4-97FD-9B147449049B}"/>
              </a:ext>
            </a:extLst>
          </p:cNvPr>
          <p:cNvSpPr/>
          <p:nvPr/>
        </p:nvSpPr>
        <p:spPr>
          <a:xfrm rot="1885537">
            <a:off x="2335975" y="4217064"/>
            <a:ext cx="228600" cy="4572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1" name="Arrow: Down 10">
            <a:extLst>
              <a:ext uri="{FF2B5EF4-FFF2-40B4-BE49-F238E27FC236}">
                <a16:creationId xmlns="" xmlns:a16="http://schemas.microsoft.com/office/drawing/2014/main" id="{2F539A98-77F1-4D66-8BD6-7BD85BCDF03D}"/>
              </a:ext>
            </a:extLst>
          </p:cNvPr>
          <p:cNvSpPr/>
          <p:nvPr/>
        </p:nvSpPr>
        <p:spPr>
          <a:xfrm rot="1885537">
            <a:off x="6808025" y="4217063"/>
            <a:ext cx="228600" cy="4572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42750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43D1569-563A-4565-AD3A-BA7C722A5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828800"/>
            <a:ext cx="7498080" cy="1143000"/>
          </a:xfrm>
        </p:spPr>
        <p:txBody>
          <a:bodyPr>
            <a:normAutofit/>
          </a:bodyPr>
          <a:lstStyle/>
          <a:p>
            <a:r>
              <a:rPr lang="en-MY" sz="2800" b="1" dirty="0">
                <a:solidFill>
                  <a:srgbClr val="FF0000"/>
                </a:solidFill>
              </a:rPr>
              <a:t>Q1</a:t>
            </a:r>
            <a:r>
              <a:rPr lang="en-MY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MY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What </a:t>
            </a:r>
            <a:r>
              <a:rPr lang="en-MY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your next course of action?</a:t>
            </a:r>
            <a:endParaRPr lang="en-MY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450F81C-22A9-4F32-8922-9B88FFD5B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5692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Answer 1</a:t>
            </a:r>
            <a:endParaRPr lang="en-MY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>
            <a:normAutofit/>
          </a:bodyPr>
          <a:lstStyle/>
          <a:p>
            <a:pPr marL="82296" lvl="0" indent="0">
              <a:buNone/>
            </a:pPr>
            <a:r>
              <a:rPr lang="en-MY" sz="2800" dirty="0"/>
              <a:t>For definitive surgery 6-8 weeks post-CCRT</a:t>
            </a:r>
          </a:p>
          <a:p>
            <a:pPr lvl="0"/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83990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E85788A-6BB1-437E-BCF8-792C57C12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1447800"/>
            <a:ext cx="7498080" cy="1143000"/>
          </a:xfrm>
        </p:spPr>
        <p:txBody>
          <a:bodyPr>
            <a:normAutofit/>
          </a:bodyPr>
          <a:lstStyle/>
          <a:p>
            <a:r>
              <a:rPr lang="en-MY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Q2</a:t>
            </a:r>
            <a:r>
              <a:rPr lang="en-MY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What </a:t>
            </a:r>
            <a:r>
              <a:rPr lang="en-MY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the preoperative preparations for this patient?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DDC676D-4278-427D-B7F3-1D4FC82FF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2319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Answer 2</a:t>
            </a:r>
            <a:endParaRPr lang="en-MY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>
            <a:normAutofit/>
          </a:bodyPr>
          <a:lstStyle/>
          <a:p>
            <a:r>
              <a:rPr lang="en-MY" sz="2800" dirty="0" smtClean="0"/>
              <a:t>Referral </a:t>
            </a:r>
            <a:r>
              <a:rPr lang="en-MY" sz="2800" dirty="0"/>
              <a:t>to pre-anaesthesia clinic</a:t>
            </a:r>
          </a:p>
          <a:p>
            <a:r>
              <a:rPr lang="en-MY" sz="2800" dirty="0"/>
              <a:t>Mechanical bowel preparations</a:t>
            </a:r>
          </a:p>
          <a:p>
            <a:r>
              <a:rPr lang="en-MY" sz="2800" dirty="0"/>
              <a:t>Antibiotic prophylaxis</a:t>
            </a:r>
          </a:p>
          <a:p>
            <a:r>
              <a:rPr lang="en-MY" sz="2800" dirty="0"/>
              <a:t>Venous thromboembolism prophylaxis</a:t>
            </a:r>
          </a:p>
          <a:p>
            <a:pPr marL="82296" indent="0">
              <a:buNone/>
            </a:pPr>
            <a:endParaRPr lang="en-MY" sz="2800" dirty="0"/>
          </a:p>
          <a:p>
            <a:pPr marL="82296" indent="0">
              <a:buNone/>
            </a:pPr>
            <a:endParaRPr lang="en-MY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9</a:t>
            </a:fld>
            <a:endParaRPr lang="en-MY"/>
          </a:p>
        </p:txBody>
      </p:sp>
      <p:pic>
        <p:nvPicPr>
          <p:cNvPr id="5" name="Picture 2">
            <a:extLst>
              <a:ext uri="{FF2B5EF4-FFF2-40B4-BE49-F238E27FC236}">
                <a16:creationId xmlns="" xmlns:a16="http://schemas.microsoft.com/office/drawing/2014/main" id="{A47B6CF0-AFA2-45C0-AAF3-BAF28D788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114800"/>
            <a:ext cx="73152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67100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1658</TotalTime>
  <Words>250</Words>
  <Application>Microsoft Office PowerPoint</Application>
  <PresentationFormat>On-screen Show (4:3)</PresentationFormat>
  <Paragraphs>59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Solstice</vt:lpstr>
      <vt:lpstr>1_Solstice</vt:lpstr>
      <vt:lpstr>CASE DISCUSSION 3  by  DR. SALAHUDIN BAHAROM CONSULTANT COLORECTAL SURGEON</vt:lpstr>
      <vt:lpstr>Scenario</vt:lpstr>
      <vt:lpstr>Scenario (cont.)</vt:lpstr>
      <vt:lpstr>Repeat MRI after CCRT</vt:lpstr>
      <vt:lpstr>Repeat MRI after CCRT</vt:lpstr>
      <vt:lpstr>Q1.  What is your next course of action?</vt:lpstr>
      <vt:lpstr>Answer 1</vt:lpstr>
      <vt:lpstr>Q2.  What is the preoperative preparations for this patient?</vt:lpstr>
      <vt:lpstr>Answer 2</vt:lpstr>
      <vt:lpstr>Q3.  What are the principles of surgery for this patient?</vt:lpstr>
      <vt:lpstr>Answer 3</vt:lpstr>
      <vt:lpstr>Q4. How to orientate the resected specimen before sending to the histopathology lab?</vt:lpstr>
      <vt:lpstr>Answer 4</vt:lpstr>
      <vt:lpstr>Q5. How should the resected specimen be reported?</vt:lpstr>
      <vt:lpstr>Answer 5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DrAmin</dc:creator>
  <cp:lastModifiedBy>Chin Eu</cp:lastModifiedBy>
  <cp:revision>99</cp:revision>
  <dcterms:created xsi:type="dcterms:W3CDTF">2014-04-15T22:12:47Z</dcterms:created>
  <dcterms:modified xsi:type="dcterms:W3CDTF">2018-11-16T02:11:36Z</dcterms:modified>
</cp:coreProperties>
</file>